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91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09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16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192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33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2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7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5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66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6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01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5734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974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352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13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909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1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FF242F6-0C4A-4559-AB54-9916DD458BA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0506A-AFAA-4989-8952-4651D1668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10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36342" y="2931885"/>
            <a:ext cx="5994401" cy="3715657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 algn="r"/>
            <a:r>
              <a:rPr lang="ru-RU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Медникова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Светлана Николаевна</a:t>
            </a:r>
            <a:b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русского языка и литературы</a:t>
            </a:r>
            <a:b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МАОУ «Первомайская СОШ»</a:t>
            </a:r>
            <a:b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Первомайского района Оренбургской области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020536" y="43837"/>
            <a:ext cx="10515600" cy="1500187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«Нет величия там, где нет простоты, добра и правды»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(Кутузов и Наполеон в романе –эпопее Л.Н. Толстого «Война и мир»)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xn--80aaxridipd.xn--p1ai/wp-content/uploads/2016/02/Roman-Lva-Tolstogo-Vojna-i-mir-stal-bestsellerom-v-Velikobritanii-posle-ekranizatsii-Bi-bi-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4" y="928234"/>
            <a:ext cx="4246994" cy="592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1-tub-ru.yandex.net/i?id=b5a2aee7cedb1d64993faaf67ec3e9d8&amp;n=33&amp;h=215&amp;w=3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850" y="1044348"/>
            <a:ext cx="6254286" cy="42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8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21" y="0"/>
            <a:ext cx="11945257" cy="110807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урока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проанализировать содержание 3-ого тома романа(1-2ч); выявить отношение автора к Наполеону и Кутузову, разобраться, в чем изображение их в романе отличается от традиционного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edikst.ru/misc/i/gallery/25315/720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1" y="1253217"/>
            <a:ext cx="4640791" cy="348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stpravda.ru/upload/medialibrary/aad/aad9ff22a42c68adf7e26e09c0739b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879" y="4193531"/>
            <a:ext cx="2967114" cy="266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5literatura.net/datas/literatura/Vojna-i-mir-kniga/0001-001-Lev-Tolstoj-Vojna-i-mi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49" y="1084035"/>
            <a:ext cx="5602514" cy="420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589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33028" y="223613"/>
            <a:ext cx="5297715" cy="1500187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Там, где не велик нравственный облик, нет великого человека.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Р.Роллан</a:t>
            </a: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3074" name="Picture 2" descr="http://book-hall.ru/files/romain_rol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04" y="380321"/>
            <a:ext cx="4909911" cy="614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ersonbio.com/img/777/777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813" y="1378857"/>
            <a:ext cx="3628516" cy="525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64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90286" y="141968"/>
            <a:ext cx="5119914" cy="6716032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Какой прием положен в основу этого произведения? (антитеза)</a:t>
            </a:r>
          </a:p>
          <a:p>
            <a:r>
              <a:rPr lang="ru-RU" sz="2000" dirty="0" smtClean="0"/>
              <a:t>Докажите.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ru-RU" sz="2000" dirty="0" smtClean="0"/>
              <a:t>(</a:t>
            </a:r>
            <a:r>
              <a:rPr lang="ru-RU" sz="1900" dirty="0" smtClean="0"/>
              <a:t>описание жизни людей в мирное время и людей на войне; многие герои противопоставлены друг другу по внешним и внутренним </a:t>
            </a:r>
            <a:r>
              <a:rPr lang="ru-RU" sz="1900" dirty="0"/>
              <a:t>х</a:t>
            </a:r>
            <a:r>
              <a:rPr lang="ru-RU" sz="1900" dirty="0" smtClean="0"/>
              <a:t>арактеристикам</a:t>
            </a:r>
            <a:r>
              <a:rPr lang="ru-RU" sz="2000" dirty="0" smtClean="0"/>
              <a:t>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410200" y="141968"/>
            <a:ext cx="6477000" cy="2702832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Назовите примеры таких парных героев. </a:t>
            </a:r>
            <a:endParaRPr lang="en-US" sz="2000" dirty="0" smtClean="0"/>
          </a:p>
          <a:p>
            <a:pPr marL="0" indent="0" algn="ctr">
              <a:buNone/>
            </a:pPr>
            <a:r>
              <a:rPr lang="ru-RU" sz="2000" dirty="0" smtClean="0"/>
              <a:t>(</a:t>
            </a:r>
            <a:r>
              <a:rPr lang="ru-RU" sz="1900" dirty="0" smtClean="0"/>
              <a:t>Наташа и Элен, граф Ростов и князь Василий Курагин, московские барыни и общество </a:t>
            </a:r>
            <a:r>
              <a:rPr lang="ru-RU" sz="1900" dirty="0" err="1" smtClean="0"/>
              <a:t>А.П.Шерер</a:t>
            </a:r>
            <a:r>
              <a:rPr lang="ru-RU" sz="1900" dirty="0" smtClean="0"/>
              <a:t>, Кутузов и Наполеон)</a:t>
            </a:r>
            <a:endParaRPr lang="ru-RU" sz="1900" dirty="0"/>
          </a:p>
          <a:p>
            <a:r>
              <a:rPr lang="ru-RU" sz="2000" dirty="0" smtClean="0"/>
              <a:t>Итак, Кутузов и Наполеон. Почему они противопоставлены? </a:t>
            </a:r>
            <a:endParaRPr lang="en-US" sz="2000" dirty="0" smtClean="0"/>
          </a:p>
          <a:p>
            <a:pPr marL="0" indent="0" algn="ctr">
              <a:buNone/>
            </a:pPr>
            <a:r>
              <a:rPr lang="ru-RU" sz="2000" dirty="0" smtClean="0"/>
              <a:t>(</a:t>
            </a:r>
            <a:r>
              <a:rPr lang="ru-RU" sz="1900" dirty="0" smtClean="0"/>
              <a:t>потому что они противники в войне, один возглавляет русскую армию, а другой – французскую</a:t>
            </a:r>
            <a:r>
              <a:rPr lang="ru-RU" sz="2000" dirty="0" smtClean="0"/>
              <a:t>) </a:t>
            </a:r>
          </a:p>
          <a:p>
            <a:endParaRPr lang="ru-RU" sz="2000" dirty="0" smtClean="0"/>
          </a:p>
        </p:txBody>
      </p:sp>
      <p:pic>
        <p:nvPicPr>
          <p:cNvPr id="4098" name="Picture 2" descr="http://1.bp.blogspot.com/-qw6SkY99Lcg/VO4A_d-_WGI/AAAAAAAACcc/JYDM_7BNhG0/s1600/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6" y="1022464"/>
            <a:ext cx="4437516" cy="443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ic.pics.livejournal.com/lj_editor/37785718/1659023/1659023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097" y="2631622"/>
            <a:ext cx="5687560" cy="386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0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314" y="0"/>
            <a:ext cx="4542972" cy="1262743"/>
          </a:xfr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ru-RU" sz="6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Викторина</a:t>
            </a:r>
            <a:endParaRPr lang="ru-RU" sz="6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7714" y="1898196"/>
            <a:ext cx="5627915" cy="5409747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AutoNum type="arabicPeriod"/>
            </a:pPr>
            <a:r>
              <a:rPr lang="ru-RU" sz="1800" dirty="0" smtClean="0"/>
              <a:t>«В расстегнутом мундире, из которого, как бы освободившись, </a:t>
            </a:r>
            <a:r>
              <a:rPr lang="ru-RU" sz="1800" dirty="0" smtClean="0"/>
              <a:t>выплыла </a:t>
            </a:r>
            <a:r>
              <a:rPr lang="ru-RU" sz="1800" dirty="0" smtClean="0"/>
              <a:t>на воротник его жирная шея, сидел в вольтеровском кресле»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«Он был в синем мундире, раскрытом над белым жилетом, спускавшимся на круглый живот, в белых лосинах, обтягивающих жирные ляжки коротких ног, и в ботфортах»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«Умное, доброе и вместе с тем тонко-насмешливое выражение светилось на пухлом лице его»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«На лице его была неприятно-притворная улыбка»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«Он был слаб на слезы», как простой смертный, «выражение усталости в его лице и фигуре были все те же»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Он «неохотно играл роль председателя и руководителя военного совета». В отношении к своим солдатам он добр, они для него – «чудесный, бесподобный народ».</a:t>
            </a:r>
          </a:p>
          <a:p>
            <a:pPr marL="0" indent="0">
              <a:buNone/>
            </a:pP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0" y="1578881"/>
            <a:ext cx="5722257" cy="493803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7. Он «находился в том состоянии раздражения, в котором нужно говорить, говорить и говорить только для того, чтобы самому себе доказать свою справедливость». «В его понятии все то, что он делал, было хорошо… потому, что он делал это».</a:t>
            </a:r>
          </a:p>
          <a:p>
            <a:pPr marL="0" indent="0">
              <a:buNone/>
            </a:pPr>
            <a:r>
              <a:rPr lang="ru-RU" sz="1800" dirty="0" smtClean="0"/>
              <a:t>8. «Он понимает, что есть что-то сильнее и значительнее его воли – это неизбежный ход событий. Он умеет отрекаться от участия в этих событиях, от своей личной воли, направленной на другое».</a:t>
            </a:r>
          </a:p>
          <a:p>
            <a:pPr marL="0" indent="0">
              <a:buNone/>
            </a:pPr>
            <a:r>
              <a:rPr lang="ru-RU" sz="1800" dirty="0" smtClean="0"/>
              <a:t>9. Он ведет себя как человек, понимающий, что все его слова, жесты – это история. С его лица не сходит «выражение милостивого и величественного императорского приветствия». </a:t>
            </a:r>
          </a:p>
          <a:p>
            <a:pPr marL="0" indent="0">
              <a:buNone/>
            </a:pPr>
            <a:r>
              <a:rPr lang="ru-RU" sz="1800" dirty="0" smtClean="0"/>
              <a:t>10. Все его действия, фразы – все наигранно и театрально. Его жизнь – некая интрига, он «должен был отречься от правды и добра и всего человеческого»</a:t>
            </a:r>
          </a:p>
          <a:p>
            <a:pPr marL="0" indent="0">
              <a:buNone/>
            </a:pPr>
            <a:r>
              <a:rPr lang="ru-RU" sz="1800" dirty="0" smtClean="0"/>
              <a:t>11. А «все, что было вне его, не имело для него значения, потому что все </a:t>
            </a:r>
            <a:r>
              <a:rPr lang="ru-RU" sz="1800" smtClean="0"/>
              <a:t>в </a:t>
            </a:r>
            <a:r>
              <a:rPr lang="ru-RU" sz="1800" smtClean="0"/>
              <a:t>мире</a:t>
            </a:r>
            <a:r>
              <a:rPr lang="ru-RU" sz="1800" dirty="0" smtClean="0"/>
              <a:t>, как ему казалось, зависело только от его воли». 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2409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153" y="5743927"/>
            <a:ext cx="11789229" cy="9885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12. «Источник необычайной силы прозрения в смысл совершающихся явлений лежал в том народном чувстве, которое он носил в себе во всей чистоте и силе его. Только признание в нем этого чувства заставило народ такими странными путями его, в немилости находящегося старика, выбрать, против воли царя, в представителя народной войны»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49203" y="86009"/>
            <a:ext cx="2719615" cy="557348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lnSpcReduction="10000"/>
          </a:bodyPr>
          <a:lstStyle/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</a:p>
          <a:p>
            <a:pPr marL="342900" indent="-342900" algn="ctr">
              <a:buAutoNum type="arabicPeriod"/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Кутузов</a:t>
            </a:r>
            <a:endParaRPr lang="ru-RU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tolstoy.lipetsk.ru/img/bezuhov-na-borodinskom-p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98" y="86009"/>
            <a:ext cx="2719217" cy="317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verklad.ru/media/kunena/attachments/738/1283913245_brdn0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632" y="2143203"/>
            <a:ext cx="523875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horo.jofo.me/data/userfiles/5038/images/769767-napoleon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644" y="344678"/>
            <a:ext cx="3397703" cy="214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im0-tub-ru.yandex.net/i?id=b5f15115cab515d3977066d702ff8b02&amp;n=33&amp;h=215&amp;w=1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81" y="1957748"/>
            <a:ext cx="2727409" cy="371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086" y="-30065"/>
            <a:ext cx="11916228" cy="95567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каких произведениях русской литературы до Л.Н. Толстого поднималась тема соперничества двух полководцев?</a:t>
            </a:r>
            <a:b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строки стихотворения М.Ю. Лермонтова, по словам Толстого, дали толчок для изображения этих личностей в романе.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4086" y="925611"/>
            <a:ext cx="5649685" cy="2151293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lnSpcReduction="10000"/>
          </a:bodyPr>
          <a:lstStyle/>
          <a:p>
            <a:pPr algn="ctr"/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И.А. Крылов «Волк на псарне»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начал так: "Друзья! к чему весь этот шум? 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Я, ваш старинный сват и кум, 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Пришел мириться к вам, совсем не ради ссоры;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Забудем прошлое, уставим общий лад</a:t>
            </a:r>
            <a:r>
              <a:rPr lang="ru-RU" sz="1800" dirty="0" smtClean="0"/>
              <a:t>!</a:t>
            </a:r>
          </a:p>
          <a:p>
            <a:pPr marL="0" indent="0" algn="r">
              <a:buNone/>
            </a:pP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925610"/>
            <a:ext cx="5802086" cy="2093234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lnSpcReduction="10000"/>
          </a:bodyPr>
          <a:lstStyle/>
          <a:p>
            <a:pPr algn="ctr"/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М.Ю.Лермонтов «Два великана»</a:t>
            </a:r>
            <a:endParaRPr lang="en-US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шапке золото литого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Старый русский великан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Поджидал к себе другого</a:t>
            </a:r>
          </a:p>
          <a:p>
            <a:pPr marL="0" indent="0" algn="r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далеких чуждых стран</a:t>
            </a:r>
          </a:p>
          <a:p>
            <a:pPr marL="0" indent="0" algn="r">
              <a:buNone/>
            </a:pPr>
            <a:endParaRPr lang="ru-RU" sz="1800" dirty="0"/>
          </a:p>
        </p:txBody>
      </p:sp>
      <p:pic>
        <p:nvPicPr>
          <p:cNvPr id="1026" name="Picture 2" descr="https://im2-tub-ru.yandex.net/i?id=475d315610aeb43638b5f77730cbc41c&amp;n=33&amp;h=215&amp;w=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54" y="3076905"/>
            <a:ext cx="5311117" cy="378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chebnik.ru/i_cimages/images/dva_velika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13" y="2833141"/>
            <a:ext cx="4024859" cy="402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50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18382"/>
            <a:ext cx="10515600" cy="1057275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же можно назвать личностью?</a:t>
            </a:r>
            <a:endParaRPr lang="ru-R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059543"/>
            <a:ext cx="5181600" cy="1625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«Личность – человек как носитель каких-либо свойств» (словарь Ожегова)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070882"/>
            <a:ext cx="5181600" cy="435133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 smtClean="0"/>
              <a:t>Что такое личность с точки зрения обществознания ? Какими чертами должна обладать личность, чтобы являться выдающейся?</a:t>
            </a:r>
          </a:p>
          <a:p>
            <a:pPr marL="0" indent="0" algn="ctr">
              <a:buNone/>
            </a:pPr>
            <a:r>
              <a:rPr lang="ru-RU" sz="2000" dirty="0" smtClean="0"/>
              <a:t>Личность – общежитейский и научный термин, обозначающий: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Человеческого индивида как субъекта отношений и сознательной деятельности (лицо, в широком смысле слова)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Устойчивую систему социально-значимых черт, характеризующих индивида как члена того или иного общества или общности.</a:t>
            </a:r>
          </a:p>
        </p:txBody>
      </p:sp>
      <p:pic>
        <p:nvPicPr>
          <p:cNvPr id="2050" name="Picture 2" descr="http://ww.megajeans.ru/img/books_covers/10140407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" y="2332963"/>
            <a:ext cx="3127829" cy="413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4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314775"/>
            <a:ext cx="5468257" cy="5026481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может быть оценка исторической личности?</a:t>
            </a:r>
          </a:p>
          <a:p>
            <a:pPr marL="0" indent="0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(положительной, отрицательной, многозначной)</a:t>
            </a: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какие критерии для вас в этой оценке главные? Запишите в тетради.</a:t>
            </a:r>
          </a:p>
          <a:p>
            <a:pPr marL="0" indent="0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Слава, карьера, продвижение по службу во благо государства, совестливость, беззаветное мужество, способность проявлять самостоятельность мысли, способность нести ответственность за свой выбор, свои решения, свою деятельность.) 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Можем ли мы назвать Кутузова и Наполеона личностями?</a:t>
            </a:r>
          </a:p>
          <a:p>
            <a:pPr marL="0" indent="0">
              <a:buNone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Работая с текстом, постараемся определить это, увидеть, какие свойства присущи каждому из героев, обозначить авторскую позицию.</a:t>
            </a:r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3074" name="Picture 2" descr="http://archive.taday.ru/data/2012/09/16/1234024915/Kutuzov._Kartina_V.M.Sibirskogo._19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779" y="157268"/>
            <a:ext cx="2542365" cy="312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knigikratko.ru/files/news/news_pics/1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077" y="3648527"/>
            <a:ext cx="5977067" cy="277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ivareit.ru/wp-content/uploads/2016/05/kuutuz_n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93" y="314775"/>
            <a:ext cx="3852333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58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86" y="43542"/>
            <a:ext cx="10515600" cy="1277257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 algn="ctr"/>
            <a: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предстает перед нами Кутузов в начале романа? </a:t>
            </a:r>
            <a:b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узнаем о Наполеоне?</a:t>
            </a:r>
            <a:endParaRPr lang="ru-RU"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1515" y="1117599"/>
            <a:ext cx="5831114" cy="3889830"/>
          </a:xfrm>
        </p:spPr>
        <p:txBody>
          <a:bodyPr>
            <a:normAutofit fontScale="92500" lnSpcReduction="20000"/>
          </a:bodyPr>
          <a:lstStyle/>
          <a:p>
            <a:r>
              <a:rPr lang="ru-RU" sz="1800" i="1" dirty="0"/>
              <a:t>Кутузов в военной кампании 1805-1807годов показан как командующий одной из армий. Он любимец армии, прост в обращении с офицерами и солдатами, рад видеть тех, кого знал по прежним сражениям. Опытный и мудрый полководец, Кутузов бережет армию, стремится уберечь её от бессмысленных потерь. О Наполеоне мы слышим в салоне </a:t>
            </a:r>
            <a:r>
              <a:rPr lang="ru-RU" sz="1800" i="1" dirty="0" err="1"/>
              <a:t>А.П.Шерер</a:t>
            </a:r>
            <a:r>
              <a:rPr lang="ru-RU" sz="1800" i="1" dirty="0"/>
              <a:t>. Мнения эти противоречивы, но особое внимание привлекает высказывание князя Андрея ( для которого Наполеон кумир),о  том,    что  у Наполеона есть поступки, «которые трудно оправдать». Разочарование в кумире происходит после </a:t>
            </a:r>
            <a:r>
              <a:rPr lang="ru-RU" sz="1800" i="1" dirty="0" err="1"/>
              <a:t>Аустерлицкого</a:t>
            </a:r>
            <a:r>
              <a:rPr lang="ru-RU" sz="1800" i="1" dirty="0"/>
              <a:t> сражения, когда раненый князь Андрей слышит лицемерные слова Наполеона об убитых</a:t>
            </a: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117600"/>
            <a:ext cx="6019800" cy="349794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dirty="0" smtClean="0"/>
              <a:t>Почему Толстому понадобилось уйти от исторической правды?</a:t>
            </a:r>
          </a:p>
          <a:p>
            <a:pPr marL="0" indent="0" algn="ctr">
              <a:buNone/>
            </a:pPr>
            <a:r>
              <a:rPr lang="ru-RU" sz="1800" dirty="0" smtClean="0"/>
              <a:t>( Это необходимо для отражения своего понимания философской войны)</a:t>
            </a:r>
          </a:p>
          <a:p>
            <a:pPr algn="ctr"/>
            <a:r>
              <a:rPr lang="ru-RU" sz="2000" dirty="0" smtClean="0"/>
              <a:t>Почему картины сражения у деревни Бородино являются важными для понимания главных героев романа?</a:t>
            </a:r>
          </a:p>
          <a:p>
            <a:pPr marL="0" indent="0">
              <a:buNone/>
            </a:pPr>
            <a:r>
              <a:rPr lang="ru-RU" sz="1800" dirty="0" smtClean="0"/>
              <a:t>(Сходятся сюжетные линии: Андрей Болконский – Кутузов;</a:t>
            </a:r>
          </a:p>
          <a:p>
            <a:pPr marL="0" indent="0">
              <a:buNone/>
            </a:pPr>
            <a:r>
              <a:rPr lang="ru-RU" sz="1800" dirty="0" smtClean="0"/>
              <a:t>Андрей Болконский – Наполеон; Пьер Безухов – Наполеон;</a:t>
            </a:r>
          </a:p>
          <a:p>
            <a:pPr marL="0" indent="0">
              <a:buNone/>
            </a:pPr>
            <a:r>
              <a:rPr lang="ru-RU" sz="1800" dirty="0" smtClean="0"/>
              <a:t>Кутузов – народ.)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966698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p.vk.me/c605117/v605117912/764d/b-twd1oowb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6" y="455936"/>
            <a:ext cx="3668703" cy="39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8146" y="-106493"/>
            <a:ext cx="3932237" cy="56242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Андрей Болконский</a:t>
            </a:r>
            <a:endParaRPr lang="ru-RU" sz="28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160383" y="5987596"/>
            <a:ext cx="6172200" cy="59463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Народ в романе «Война и мир»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32821" y="-29029"/>
            <a:ext cx="3311298" cy="6567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Пьер Безухов</a:t>
            </a:r>
            <a:endParaRPr lang="ru-RU" sz="2800" dirty="0"/>
          </a:p>
        </p:txBody>
      </p:sp>
      <p:pic>
        <p:nvPicPr>
          <p:cNvPr id="4100" name="Picture 4" descr="http://img.likeness.ru/uploads/users/920/14634197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821" y="455936"/>
            <a:ext cx="3722474" cy="419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fb.ru/misc/i/gallery/25315/11430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035" y="2939206"/>
            <a:ext cx="4837600" cy="29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54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09171" y="0"/>
            <a:ext cx="10515600" cy="914400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таблицей, которую заполняли в течение урока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451"/>
              </p:ext>
            </p:extLst>
          </p:nvPr>
        </p:nvGraphicFramePr>
        <p:xfrm>
          <a:off x="957943" y="1103085"/>
          <a:ext cx="9956799" cy="5268687"/>
        </p:xfrm>
        <a:graphic>
          <a:graphicData uri="http://schemas.openxmlformats.org/drawingml/2006/table">
            <a:tbl>
              <a:tblPr firstRow="1" firstCol="1" bandRow="1"/>
              <a:tblGrid>
                <a:gridCol w="4977879"/>
                <a:gridCol w="4978920"/>
              </a:tblGrid>
              <a:tr h="478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КУТУЗОВ</a:t>
                      </a: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НАПОЛЕОН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79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бородинском сражении не имеет никакой заранее составленной диспозиции.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Начинает «игру», руководствуясь составленной диспозиции.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79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Немногословен, но искренен.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Обращается к войску с лживой прокламацией, суля достатка и славы.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Спокоен во время сражения.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Нервничает.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79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Руководствуется высшей целью –спасением Отечества.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Заряжает солдат жаждой убийства.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69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Отказывается от всего личного, подчиняет свои интересы интересам народа, ему не важны награды и почести.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Воплощение личного начала, представления о себе как о творце истории, определяющем судьбы народа, Европы. Жаждет славы.</a:t>
                      </a: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1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199797"/>
              </p:ext>
            </p:extLst>
          </p:nvPr>
        </p:nvGraphicFramePr>
        <p:xfrm>
          <a:off x="1291772" y="290288"/>
          <a:ext cx="9608457" cy="6241142"/>
        </p:xfrm>
        <a:graphic>
          <a:graphicData uri="http://schemas.openxmlformats.org/drawingml/2006/table">
            <a:tbl>
              <a:tblPr firstRow="1" firstCol="1" bandRow="1"/>
              <a:tblGrid>
                <a:gridCol w="4803727"/>
                <a:gridCol w="4804730"/>
              </a:tblGrid>
              <a:tr h="14402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Народный характер деятельности, носитель народного начала; причастен к общему делу.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Антинародный характер деятельности, находится далеко от народа во всех смыслах.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Скромен, прост.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Высокомерен, тщеславен, любит лесть и стремится к роскоши.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Естественен в своем поведении, мимике, жестах.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Лицемер и позер.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Великодушен и сострадателен к побежденным.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Проявляет насилие, вероломство, жестокость.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Верен своему долгу и армии.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Предает свою армию.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2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Относится к войне как к бесчеловечному и злому делу, признает справедливость только оборонительной войны</a:t>
                      </a:r>
                      <a:endParaRPr lang="ru-RU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Относится к войне как к средству порабощения народов и создания мировой империи.</a:t>
                      </a: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69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000477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Выводы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Какие выводы можем сделать о полководцах? Можно ли назвать их личностями? Какое влияние оказали они на ход исторических событий? Есть ли противоречие в том, как  Толстой определяет роль Кутузова в Бородинском сражении и показанное им же поведение  полководца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170" name="Picture 2" descr="http://pautina.3dn.ru/_fr/16/22444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56215"/>
            <a:ext cx="9144000" cy="490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621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144"/>
            <a:ext cx="10515600" cy="603182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tabLst>
                <a:tab pos="1955800" algn="l"/>
              </a:tabLst>
            </a:pPr>
            <a:r>
              <a:rPr lang="ru-RU" sz="1600" i="1" dirty="0">
                <a:ea typeface="Times New Roman" panose="02020603050405020304" pitchFamily="18" charset="0"/>
              </a:rPr>
              <a:t>Кутузов для Толстого- воплощение его исторических новаций, он фигура особенная, наделенная инстинктом мудрости. «История, пишет Толстой, есть бессознательная, роевая жизнь народа». Только поняв это, можно объяснить пассивность Кутузова. Именно поэтому в Аустерлице, имея превосходящее количество солдат, он замечает князю Андрею: «Я думаю, что сражение будет проиграно», а на заседании военного совета по-стариковски спит. Толстой показал Кутузова человеком со своими страстями и слабостями. Он тяжело переживает кампанию 1812 года. «До чего ...до чего довели!» И князь Андрей видит слезы на глазах полководца. Он один понимает, что в Бородинском сражении враг получил смертельную рану, поэтому, оставив Москву, он выигрывает </a:t>
            </a:r>
            <a:r>
              <a:rPr lang="ru-RU" sz="1600" i="1" dirty="0" smtClean="0">
                <a:ea typeface="Times New Roman" panose="02020603050405020304" pitchFamily="18" charset="0"/>
              </a:rPr>
              <a:t>войну. </a:t>
            </a:r>
            <a:r>
              <a:rPr lang="ru-RU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Сравнивая </a:t>
            </a:r>
            <a:r>
              <a:rPr lang="ru-RU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двух полководцев, Толстой отрицает роль личности в истории. Не Кутузов и Наполеон руководят сражением, а оно шло, как смогли повернуть его тысячи участвующих в нем людей. Критика Наполеона у Толстого объяснялась осуждением им войны, а вместе с </a:t>
            </a:r>
            <a:r>
              <a:rPr lang="ru-RU" sz="1800" i="1" dirty="0">
                <a:ea typeface="Calibri" panose="020F0502020204030204" pitchFamily="34" charset="0"/>
                <a:cs typeface="Times New Roman" panose="02020603050405020304" pitchFamily="18" charset="0"/>
              </a:rPr>
              <a:t>ней всех завоевателей</a:t>
            </a:r>
            <a:endParaRPr lang="ru-RU" sz="1800" i="1" dirty="0"/>
          </a:p>
        </p:txBody>
      </p:sp>
      <p:pic>
        <p:nvPicPr>
          <p:cNvPr id="8194" name="Picture 2" descr="http://www.klassnye-chasy.ru/userfiles/image/austerlickoe-srazhenie-v-romane-voyna-i-mi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817" y="3360510"/>
            <a:ext cx="3497490" cy="34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edikst.ru/misc/i/gallery/25315/7201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6211"/>
            <a:ext cx="4047806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boombob.ru/img/picture/Oct/02/7cd27697be4f05165872ed033971ccd8/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74" y="2977925"/>
            <a:ext cx="4389826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2426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8485" y="149901"/>
            <a:ext cx="6445771" cy="1214204"/>
          </a:xfrm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172" y="1607517"/>
            <a:ext cx="10515600" cy="4917789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Составить проект  :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группа  Образ Кутузова в романе;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группа  Образ Наполеона  в романе;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Интервью с Кутузовым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Интервью с Наполеоном;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 Кутузов и Наполеон в кино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(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С.Бондарчук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Война и мир»);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Кутузов и Наполеон в литературе, музыке и живописи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74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1081</TotalTime>
  <Words>1436</Words>
  <Application>Microsoft Office PowerPoint</Application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Ион</vt:lpstr>
      <vt:lpstr>Медникова Светлана Николаевна учитель русского языка и литературы МАОУ «Первомайская СОШ» Первомайского района Оренбургской области</vt:lpstr>
      <vt:lpstr>Цель урока: проанализировать содержание 3-ого тома романа(1-2ч); выявить отношение автора к Наполеону и Кутузову, разобраться, в чем изображение их в романе отличается от традиционного</vt:lpstr>
      <vt:lpstr>Презентация PowerPoint</vt:lpstr>
      <vt:lpstr>Презентация PowerPoint</vt:lpstr>
      <vt:lpstr>Викторина</vt:lpstr>
      <vt:lpstr>12. «Источник необычайной силы прозрения в смысл совершающихся явлений лежал в том народном чувстве, которое он носил в себе во всей чистоте и силе его. Только признание в нем этого чувства заставило народ такими странными путями его, в немилости находящегося старика, выбрать, против воли царя, в представителя народной войны» </vt:lpstr>
      <vt:lpstr>В каких произведениях русской литературы до Л.Н. Толстого поднималась тема соперничества двух полководцев? Эти строки стихотворения М.Ю. Лермонтова, по словам Толстого, дали толчок для изображения этих личностей в романе.</vt:lpstr>
      <vt:lpstr>Кого же можно назвать личностью?</vt:lpstr>
      <vt:lpstr>Презентация PowerPoint</vt:lpstr>
      <vt:lpstr>Каким предстает перед нами Кутузов в начале романа?  Что узнаем о Наполеоне?</vt:lpstr>
      <vt:lpstr>Андрей Болконский</vt:lpstr>
      <vt:lpstr>Работа с таблицей, которую заполняли в течение урока</vt:lpstr>
      <vt:lpstr>Презентация PowerPoint</vt:lpstr>
      <vt:lpstr>Выводы Какие выводы можем сделать о полководцах? Можно ли назвать их личностями? Какое влияние оказали они на ход исторических событий? Есть ли противоречие в том, как  Толстой определяет роль Кутузова в Бородинском сражении и показанное им же поведение  полководца?</vt:lpstr>
      <vt:lpstr>Презентация PowerPoint</vt:lpstr>
      <vt:lpstr>Домашнее задание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Медникова Светлана Николаевна учитель русского языка и литературы МАОУ «Первомайская СОШ» Первомайского района Оренбургской области</dc:title>
  <dc:creator>1995</dc:creator>
  <cp:lastModifiedBy>1995</cp:lastModifiedBy>
  <cp:revision>21</cp:revision>
  <dcterms:created xsi:type="dcterms:W3CDTF">2017-02-06T18:07:39Z</dcterms:created>
  <dcterms:modified xsi:type="dcterms:W3CDTF">2017-02-07T17:08:31Z</dcterms:modified>
</cp:coreProperties>
</file>